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80" r:id="rId5"/>
    <p:sldId id="260" r:id="rId6"/>
    <p:sldId id="281" r:id="rId7"/>
    <p:sldId id="265" r:id="rId8"/>
    <p:sldId id="279" r:id="rId9"/>
    <p:sldId id="270" r:id="rId10"/>
    <p:sldId id="271" r:id="rId11"/>
    <p:sldId id="272" r:id="rId12"/>
    <p:sldId id="273" r:id="rId13"/>
    <p:sldId id="274" r:id="rId14"/>
    <p:sldId id="275" r:id="rId15"/>
    <p:sldId id="278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931518-4654-4400-B969-2AD8D415808F}">
  <a:tblStyle styleId="{EC931518-4654-4400-B969-2AD8D41580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52"/>
    <p:restoredTop sz="94689"/>
  </p:normalViewPr>
  <p:slideViewPr>
    <p:cSldViewPr snapToGrid="0">
      <p:cViewPr varScale="1">
        <p:scale>
          <a:sx n="129" d="100"/>
          <a:sy n="129" d="100"/>
        </p:scale>
        <p:origin x="200" y="4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6e1d4cc9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56e1d4cc9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6fe770a1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6fe770a1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58b66e3d4d_1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58b66e3d4d_1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6e1d4cc9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6e1d4cc9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6fe770a1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6fe770a1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07e0bd4d5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07e0bd4d5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6fe770a17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6fe770a17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8b66e3d4d_1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8b66e3d4d_1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8d86d7d1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8d86d7d1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8d86d7d1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58d86d7d1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6fe770a17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6fe770a17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GCYVLc4LD13Mq3bGQlzJGXAx2k60AhSHJv_c_tkfvUA/edit?ts=5cbe1192#heading=h.2et92p0" TargetMode="External"/><Relationship Id="rId4" Type="http://schemas.openxmlformats.org/officeDocument/2006/relationships/hyperlink" Target="https://docs.google.com/document/d/1GCYVLc4LD13Mq3bGQlzJGXAx2k60AhSHJv_c_tkfvUA/edit?ts=5cbe1192#heading=h.2s8eyo1" TargetMode="External"/><Relationship Id="rId5" Type="http://schemas.openxmlformats.org/officeDocument/2006/relationships/hyperlink" Target="https://docs.google.com/document/d/1GCYVLc4LD13Mq3bGQlzJGXAx2k60AhSHJv_c_tkfvUA/edit?ts=5cbe1192#heading=h.1ksv4uv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1680302" y="1475250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Geoparking</a:t>
            </a:r>
            <a:endParaRPr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1779027" y="32271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La nueva </a:t>
            </a:r>
            <a:r>
              <a:rPr lang="es-ES" dirty="0" err="1" smtClean="0"/>
              <a:t>form</a:t>
            </a:r>
            <a:r>
              <a:rPr lang="es" dirty="0" smtClean="0"/>
              <a:t>a </a:t>
            </a:r>
            <a:r>
              <a:rPr lang="es" dirty="0"/>
              <a:t>de aparcar sin perder tiempo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“Tu tiempo es oro”</a:t>
            </a:r>
            <a:endParaRPr dirty="0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2225" y="435100"/>
            <a:ext cx="1157000" cy="173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P</a:t>
            </a:r>
            <a:r>
              <a:rPr lang="es-ES" dirty="0" smtClean="0"/>
              <a:t>RECIO</a:t>
            </a:r>
            <a:endParaRPr dirty="0"/>
          </a:p>
        </p:txBody>
      </p:sp>
      <p:sp>
        <p:nvSpPr>
          <p:cNvPr id="194" name="Google Shape;19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Estimación del margen de beneficio: 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1 millón de autos en circulación + 700 mil descargas= 280.000 (40%)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Precio base de aparcamiento de 1 hora por día: 1,10 € = 308.000 mil € por día ⇒ 5% ( 15.400€)</a:t>
            </a:r>
            <a:endParaRPr/>
          </a:p>
        </p:txBody>
      </p:sp>
      <p:pic>
        <p:nvPicPr>
          <p:cNvPr id="195" name="Google Shape;19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4700" y="2694575"/>
            <a:ext cx="3183226" cy="212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P</a:t>
            </a:r>
            <a:r>
              <a:rPr lang="es-ES" dirty="0" smtClean="0"/>
              <a:t>RECIO</a:t>
            </a:r>
            <a:endParaRPr dirty="0"/>
          </a:p>
        </p:txBody>
      </p:sp>
      <p:sp>
        <p:nvSpPr>
          <p:cNvPr id="201" name="Google Shape;201;p29"/>
          <p:cNvSpPr txBox="1">
            <a:spLocks noGrp="1"/>
          </p:cNvSpPr>
          <p:nvPr>
            <p:ph type="body" idx="1"/>
          </p:nvPr>
        </p:nvSpPr>
        <p:spPr>
          <a:xfrm>
            <a:off x="387900" y="1463299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                                         Beneficios (ganancia total - gastos fijos)</a:t>
            </a:r>
            <a:endParaRPr b="1"/>
          </a:p>
        </p:txBody>
      </p:sp>
      <p:graphicFrame>
        <p:nvGraphicFramePr>
          <p:cNvPr id="202" name="Google Shape;202;p29"/>
          <p:cNvGraphicFramePr/>
          <p:nvPr>
            <p:extLst>
              <p:ext uri="{D42A27DB-BD31-4B8C-83A1-F6EECF244321}">
                <p14:modId xmlns:p14="http://schemas.microsoft.com/office/powerpoint/2010/main" val="1710473169"/>
              </p:ext>
            </p:extLst>
          </p:nvPr>
        </p:nvGraphicFramePr>
        <p:xfrm>
          <a:off x="475250" y="2226100"/>
          <a:ext cx="8193425" cy="2110285"/>
        </p:xfrm>
        <a:graphic>
          <a:graphicData uri="http://schemas.openxmlformats.org/drawingml/2006/table">
            <a:tbl>
              <a:tblPr>
                <a:noFill/>
                <a:tableStyleId>{EC931518-4654-4400-B969-2AD8D415808F}</a:tableStyleId>
              </a:tblPr>
              <a:tblGrid>
                <a:gridCol w="2960925"/>
                <a:gridCol w="2607425"/>
                <a:gridCol w="2625075"/>
              </a:tblGrid>
              <a:tr h="365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FFFFFF"/>
                          </a:solidFill>
                        </a:rPr>
                        <a:t>Diarios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FFFFFF"/>
                          </a:solidFill>
                        </a:rPr>
                        <a:t>Mensuales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FFFFFF"/>
                          </a:solidFill>
                        </a:rPr>
                        <a:t>Anuales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1714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15.400</a:t>
                      </a:r>
                      <a:r>
                        <a:rPr lang="es" sz="1800">
                          <a:solidFill>
                            <a:schemeClr val="dk1"/>
                          </a:solidFill>
                        </a:rPr>
                        <a:t>€ -  </a:t>
                      </a:r>
                      <a:r>
                        <a:rPr lang="es" sz="18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5.390</a:t>
                      </a:r>
                      <a:r>
                        <a:rPr lang="es" sz="1800">
                          <a:solidFill>
                            <a:schemeClr val="dk1"/>
                          </a:solidFill>
                        </a:rPr>
                        <a:t>€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solidFill>
                            <a:schemeClr val="dk1"/>
                          </a:solidFill>
                        </a:rPr>
                        <a:t>    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60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s" sz="1800">
                          <a:solidFill>
                            <a:schemeClr val="dk1"/>
                          </a:solidFill>
                        </a:rPr>
                        <a:t> Netos: 10.010€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dirty="0">
                          <a:solidFill>
                            <a:schemeClr val="dk1"/>
                          </a:solidFill>
                        </a:rPr>
                        <a:t>431.200€ - 150.920€ 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60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s" sz="18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s" sz="180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s" sz="1800" dirty="0">
                          <a:solidFill>
                            <a:schemeClr val="dk1"/>
                          </a:solidFill>
                        </a:rPr>
                        <a:t>Netos: € 280.280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dirty="0">
                          <a:solidFill>
                            <a:schemeClr val="dk1"/>
                          </a:solidFill>
                        </a:rPr>
                        <a:t>5.174.400€  </a:t>
                      </a:r>
                      <a:r>
                        <a:rPr lang="es" sz="1800" dirty="0">
                          <a:solidFill>
                            <a:srgbClr val="FFFFFF"/>
                          </a:solidFill>
                        </a:rPr>
                        <a:t>- 1.811.040 </a:t>
                      </a:r>
                      <a:r>
                        <a:rPr lang="es" sz="1800" dirty="0">
                          <a:solidFill>
                            <a:schemeClr val="dk1"/>
                          </a:solidFill>
                        </a:rPr>
                        <a:t>€ </a:t>
                      </a:r>
                      <a:endParaRPr sz="1800" dirty="0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dirty="0">
                          <a:solidFill>
                            <a:srgbClr val="FFFFFF"/>
                          </a:solidFill>
                        </a:rPr>
                        <a:t>Netos: 3.363.360</a:t>
                      </a:r>
                      <a:r>
                        <a:rPr lang="es" sz="1800" dirty="0">
                          <a:solidFill>
                            <a:schemeClr val="dk1"/>
                          </a:solidFill>
                        </a:rPr>
                        <a:t>€ </a:t>
                      </a:r>
                      <a:endParaRPr sz="1800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>
            <a:spLocks noGrp="1"/>
          </p:cNvSpPr>
          <p:nvPr>
            <p:ph type="body" idx="1"/>
          </p:nvPr>
        </p:nvSpPr>
        <p:spPr>
          <a:xfrm>
            <a:off x="213525" y="869575"/>
            <a:ext cx="1553400" cy="5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u="sng"/>
              <a:t>OFFLINE</a:t>
            </a:r>
            <a:endParaRPr u="sng"/>
          </a:p>
        </p:txBody>
      </p:sp>
      <p:sp>
        <p:nvSpPr>
          <p:cNvPr id="208" name="Google Shape;208;p30"/>
          <p:cNvSpPr txBox="1"/>
          <p:nvPr/>
        </p:nvSpPr>
        <p:spPr>
          <a:xfrm>
            <a:off x="292050" y="157375"/>
            <a:ext cx="3597198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COMUNICACIÓN</a:t>
            </a:r>
            <a:endParaRPr dirty="0"/>
          </a:p>
        </p:txBody>
      </p:sp>
      <p:pic>
        <p:nvPicPr>
          <p:cNvPr id="209" name="Google Shape;20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6546" y="1324859"/>
            <a:ext cx="3992732" cy="3477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>
            <a:spLocks noGrp="1"/>
          </p:cNvSpPr>
          <p:nvPr>
            <p:ph type="title"/>
          </p:nvPr>
        </p:nvSpPr>
        <p:spPr>
          <a:xfrm>
            <a:off x="311700" y="287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/>
              <a:t>COMUNICACIÓN</a:t>
            </a:r>
            <a:endParaRPr sz="3200"/>
          </a:p>
        </p:txBody>
      </p:sp>
      <p:sp>
        <p:nvSpPr>
          <p:cNvPr id="215" name="Google Shape;215;p31"/>
          <p:cNvSpPr txBox="1">
            <a:spLocks noGrp="1"/>
          </p:cNvSpPr>
          <p:nvPr>
            <p:ph type="body" idx="1"/>
          </p:nvPr>
        </p:nvSpPr>
        <p:spPr>
          <a:xfrm>
            <a:off x="157525" y="1003125"/>
            <a:ext cx="85206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/>
              <a:t>ONLINE</a:t>
            </a:r>
            <a:r>
              <a:rPr lang="es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6" name="Google Shape;216;p31"/>
          <p:cNvPicPr preferRelativeResize="0"/>
          <p:nvPr/>
        </p:nvPicPr>
        <p:blipFill rotWithShape="1">
          <a:blip r:embed="rId3">
            <a:alphaModFix/>
          </a:blip>
          <a:srcRect l="9040" r="6227"/>
          <a:stretch/>
        </p:blipFill>
        <p:spPr>
          <a:xfrm>
            <a:off x="4694975" y="1898025"/>
            <a:ext cx="4213525" cy="252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1"/>
          <p:cNvPicPr preferRelativeResize="0"/>
          <p:nvPr/>
        </p:nvPicPr>
        <p:blipFill rotWithShape="1">
          <a:blip r:embed="rId4">
            <a:alphaModFix/>
          </a:blip>
          <a:srcRect l="6350" r="2930"/>
          <a:stretch/>
        </p:blipFill>
        <p:spPr>
          <a:xfrm>
            <a:off x="209092" y="1989158"/>
            <a:ext cx="4279001" cy="240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>
            <a:spLocks noGrp="1"/>
          </p:cNvSpPr>
          <p:nvPr>
            <p:ph type="title"/>
          </p:nvPr>
        </p:nvSpPr>
        <p:spPr>
          <a:xfrm>
            <a:off x="196300" y="979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/>
              <a:t>COMUNICACIÓN</a:t>
            </a:r>
            <a:endParaRPr sz="32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sng" dirty="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23" name="Google Shape;22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7804" y="1011025"/>
            <a:ext cx="2111750" cy="378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2"/>
          <p:cNvSpPr txBox="1"/>
          <p:nvPr/>
        </p:nvSpPr>
        <p:spPr>
          <a:xfrm>
            <a:off x="196300" y="903050"/>
            <a:ext cx="2365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u="sng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ONLINE</a:t>
            </a:r>
            <a:endParaRPr sz="1800" u="sng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225" name="Google Shape;22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1313" y="1475750"/>
            <a:ext cx="4060951" cy="271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DISTRIBUCIÓN</a:t>
            </a:r>
            <a:endParaRPr/>
          </a:p>
        </p:txBody>
      </p:sp>
      <p:sp>
        <p:nvSpPr>
          <p:cNvPr id="244" name="Google Shape;244;p35"/>
          <p:cNvSpPr txBox="1">
            <a:spLocks noGrp="1"/>
          </p:cNvSpPr>
          <p:nvPr>
            <p:ph type="body" idx="1"/>
          </p:nvPr>
        </p:nvSpPr>
        <p:spPr>
          <a:xfrm>
            <a:off x="137125" y="1622975"/>
            <a:ext cx="8368200" cy="29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dirty="0"/>
              <a:t>Tipo de compra: no buscada (distribución directa)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dirty="0"/>
              <a:t>100% </a:t>
            </a:r>
            <a:r>
              <a:rPr lang="es" dirty="0" smtClean="0"/>
              <a:t>online</a:t>
            </a:r>
            <a:endParaRPr dirty="0"/>
          </a:p>
          <a:p>
            <a:r>
              <a:rPr lang="es" dirty="0"/>
              <a:t>Plataforma en primer nivel: IOS, Android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dirty="0" smtClean="0"/>
              <a:t>Plataforma en segundo nivel</a:t>
            </a:r>
            <a:r>
              <a:rPr lang="es" dirty="0"/>
              <a:t>: E-park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dirty="0" smtClean="0"/>
              <a:t>Uso:</a:t>
            </a:r>
            <a:r>
              <a:rPr lang="es-ES" dirty="0" smtClean="0"/>
              <a:t> </a:t>
            </a:r>
            <a:r>
              <a:rPr lang="es" dirty="0" smtClean="0"/>
              <a:t>smartphone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dirty="0"/>
              <a:t>Adaptabilidad y control de la app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45" name="Google Shape;24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1771" y="445025"/>
            <a:ext cx="2812050" cy="18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7589" y="3609122"/>
            <a:ext cx="852140" cy="99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95473" y="3645699"/>
            <a:ext cx="943975" cy="94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164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ÍNDICE</a:t>
            </a: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700" y="908219"/>
            <a:ext cx="7098900" cy="39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s-ES" sz="1600" dirty="0" smtClean="0">
                <a:solidFill>
                  <a:srgbClr val="FFFFFF"/>
                </a:solidFill>
              </a:rPr>
              <a:t>NAMING</a:t>
            </a:r>
          </a:p>
          <a:p>
            <a:pPr marL="342900" lvl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s-ES" sz="1600" dirty="0" smtClean="0">
                <a:solidFill>
                  <a:srgbClr val="FFFFFF"/>
                </a:solidFill>
              </a:rPr>
              <a:t>VALOR DE MARCA</a:t>
            </a:r>
            <a:endParaRPr lang="es-ES" sz="1600" dirty="0">
              <a:solidFill>
                <a:srgbClr val="FFFFFF"/>
              </a:solidFill>
            </a:endParaRPr>
          </a:p>
          <a:p>
            <a:pPr marL="342900" lvl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s" sz="1600" dirty="0" smtClean="0">
                <a:solidFill>
                  <a:srgbClr val="F3F3F3"/>
                </a:solidFill>
              </a:rPr>
              <a:t>PROPUESTA </a:t>
            </a:r>
            <a:r>
              <a:rPr lang="es" sz="1600" dirty="0">
                <a:solidFill>
                  <a:srgbClr val="F3F3F3"/>
                </a:solidFill>
              </a:rPr>
              <a:t>DE </a:t>
            </a:r>
            <a:r>
              <a:rPr lang="es" sz="1600" dirty="0" smtClean="0">
                <a:solidFill>
                  <a:srgbClr val="F3F3F3"/>
                </a:solidFill>
              </a:rPr>
              <a:t>VALOR</a:t>
            </a:r>
            <a:r>
              <a:rPr lang="es" sz="1600" dirty="0">
                <a:solidFill>
                  <a:srgbClr val="FFFFFF"/>
                </a:solidFill>
                <a:uFill>
                  <a:noFill/>
                </a:uFill>
                <a:hlinkClick r:id="rId3"/>
              </a:rPr>
              <a:t>	</a:t>
            </a:r>
            <a:endParaRPr lang="es-ES" sz="1600" dirty="0">
              <a:solidFill>
                <a:srgbClr val="FFFFFF"/>
              </a:solidFill>
              <a:uFill>
                <a:noFill/>
              </a:uFill>
            </a:endParaRPr>
          </a:p>
          <a:p>
            <a:pPr marL="342900" lvl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s-ES" sz="1600" dirty="0" smtClean="0">
                <a:solidFill>
                  <a:srgbClr val="FFFFFF"/>
                </a:solidFill>
                <a:uFill>
                  <a:noFill/>
                </a:uFill>
              </a:rPr>
              <a:t>MISIÓN, VISIÓN Y VALORES</a:t>
            </a:r>
          </a:p>
          <a:p>
            <a:pPr marL="342900" lvl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s-ES" sz="1600" dirty="0" smtClean="0">
                <a:solidFill>
                  <a:srgbClr val="FFFFFF"/>
                </a:solidFill>
              </a:rPr>
              <a:t>BUYER PERSONA</a:t>
            </a:r>
            <a:endParaRPr lang="es-ES" sz="1600" dirty="0">
              <a:solidFill>
                <a:srgbClr val="FFFFFF"/>
              </a:solidFill>
            </a:endParaRPr>
          </a:p>
          <a:p>
            <a:pPr marL="342900" lvl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s" sz="1600" dirty="0" smtClean="0">
                <a:solidFill>
                  <a:srgbClr val="FFFFFF"/>
                </a:solidFill>
              </a:rPr>
              <a:t> </a:t>
            </a:r>
            <a:r>
              <a:rPr lang="es" sz="1600" dirty="0">
                <a:solidFill>
                  <a:srgbClr val="FFFFFF"/>
                </a:solidFill>
              </a:rPr>
              <a:t>PRECIO</a:t>
            </a:r>
            <a:r>
              <a:rPr lang="es" sz="1600" dirty="0">
                <a:solidFill>
                  <a:srgbClr val="FFFFFF"/>
                </a:solidFill>
                <a:uFill>
                  <a:noFill/>
                </a:uFill>
                <a:hlinkClick r:id="rId4"/>
              </a:rPr>
              <a:t>	</a:t>
            </a:r>
            <a:endParaRPr lang="es-ES" sz="1600" dirty="0">
              <a:solidFill>
                <a:srgbClr val="FFFFFF"/>
              </a:solidFill>
            </a:endParaRPr>
          </a:p>
          <a:p>
            <a:pPr marL="342900" lvl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s" sz="1600" dirty="0" smtClean="0">
                <a:solidFill>
                  <a:srgbClr val="FFFFFF"/>
                </a:solidFill>
              </a:rPr>
              <a:t> COMUNICACIÓN</a:t>
            </a:r>
            <a:endParaRPr lang="es-ES" sz="1600" dirty="0">
              <a:solidFill>
                <a:srgbClr val="FFFFFF"/>
              </a:solidFill>
            </a:endParaRPr>
          </a:p>
          <a:p>
            <a:pPr marL="342900" lvl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s" sz="1600" dirty="0" smtClean="0">
                <a:solidFill>
                  <a:srgbClr val="FFFFFF"/>
                </a:solidFill>
              </a:rPr>
              <a:t> </a:t>
            </a:r>
            <a:r>
              <a:rPr lang="es" sz="1600" dirty="0">
                <a:solidFill>
                  <a:srgbClr val="FFFFFF"/>
                </a:solidFill>
              </a:rPr>
              <a:t>DISTRIBUCIÓN</a:t>
            </a:r>
            <a:endParaRPr sz="1600" dirty="0">
              <a:solidFill>
                <a:srgbClr val="FFFFFF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rgbClr val="000000"/>
                </a:solidFill>
                <a:uFill>
                  <a:noFill/>
                </a:uFill>
                <a:hlinkClick r:id="rId5"/>
              </a:rPr>
              <a:t>	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40969" y="343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GEOPARKING</a:t>
            </a:r>
            <a:endParaRPr dirty="0"/>
          </a:p>
        </p:txBody>
      </p:sp>
      <p:sp>
        <p:nvSpPr>
          <p:cNvPr id="73" name="Google Shape;73;p15"/>
          <p:cNvSpPr txBox="1"/>
          <p:nvPr/>
        </p:nvSpPr>
        <p:spPr>
          <a:xfrm>
            <a:off x="340969" y="3097239"/>
            <a:ext cx="48483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Servicio de aparcamiento por geolocalización</a:t>
            </a:r>
            <a:endParaRPr dirty="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2613875" y="1886911"/>
            <a:ext cx="4298700" cy="512100"/>
          </a:xfrm>
          <a:prstGeom prst="rect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40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Geolocalización + Parking</a:t>
            </a:r>
            <a:endParaRPr sz="2400"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75" name="Google Shape;75;p15"/>
          <p:cNvCxnSpPr/>
          <p:nvPr/>
        </p:nvCxnSpPr>
        <p:spPr>
          <a:xfrm flipH="1">
            <a:off x="2613875" y="2406639"/>
            <a:ext cx="917400" cy="690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6" name="Google Shape;76;p15"/>
          <p:cNvCxnSpPr/>
          <p:nvPr/>
        </p:nvCxnSpPr>
        <p:spPr>
          <a:xfrm>
            <a:off x="5804181" y="2398314"/>
            <a:ext cx="841296" cy="698925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7" name="Google Shape;77;p15"/>
          <p:cNvSpPr txBox="1"/>
          <p:nvPr/>
        </p:nvSpPr>
        <p:spPr>
          <a:xfrm>
            <a:off x="5725360" y="3107763"/>
            <a:ext cx="19518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800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Asociado a E-Park</a:t>
            </a:r>
            <a:endParaRPr dirty="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4751" y="226075"/>
            <a:ext cx="618500" cy="5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2;p15"/>
          <p:cNvSpPr txBox="1">
            <a:spLocks noGrp="1"/>
          </p:cNvSpPr>
          <p:nvPr>
            <p:ph type="title"/>
          </p:nvPr>
        </p:nvSpPr>
        <p:spPr>
          <a:xfrm>
            <a:off x="321090" y="13509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VALOR DE MARCA</a:t>
            </a:r>
            <a:endParaRPr dirty="0"/>
          </a:p>
        </p:txBody>
      </p:sp>
      <p:pic>
        <p:nvPicPr>
          <p:cNvPr id="1026" name="Picture 2" descr="https://lh4.googleusercontent.com/28P5-Pbt7hJunyH8D4IhYxxS_qpEfGvcmhLb5bOweGVmJLk52M3yOE2TpMRtAn7-fxJVviMo8P22eqij_YbUoczBAxf3-oamUmBuewNOf2U6yufkWijWmOv7RNvN5l195BHR7Ohxg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816" y="880482"/>
            <a:ext cx="4711147" cy="400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410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PROPUESTA DE VALOR</a:t>
            </a:r>
            <a:endParaRPr dirty="0"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87900" y="14371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/>
          </a:p>
        </p:txBody>
      </p:sp>
      <p:sp>
        <p:nvSpPr>
          <p:cNvPr id="92" name="Google Shape;92;p17"/>
          <p:cNvSpPr/>
          <p:nvPr/>
        </p:nvSpPr>
        <p:spPr>
          <a:xfrm>
            <a:off x="311700" y="1437125"/>
            <a:ext cx="5295550" cy="2469675"/>
          </a:xfrm>
          <a:prstGeom prst="flowChartProcess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buSzPts val="1100"/>
            </a:pPr>
            <a:r>
              <a:rPr lang="es" sz="1500" dirty="0" smtClean="0">
                <a:latin typeface="Lora"/>
                <a:ea typeface="Lora"/>
                <a:cs typeface="Lora"/>
                <a:sym typeface="Lora"/>
              </a:rPr>
              <a:t>Ofrece</a:t>
            </a:r>
            <a:r>
              <a:rPr lang="es-ES" sz="1500" dirty="0" smtClean="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s-ES" sz="1500" dirty="0" smtClean="0">
                <a:latin typeface="Lora"/>
                <a:ea typeface="Lora"/>
                <a:cs typeface="Lora"/>
                <a:sym typeface="Lora"/>
              </a:rPr>
              <a:t>comodidad a la hora de aparcar de tal forma</a:t>
            </a:r>
            <a:r>
              <a:rPr lang="es" sz="1500" dirty="0" smtClean="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s" sz="1500" dirty="0">
                <a:latin typeface="Lora"/>
                <a:ea typeface="Lora"/>
                <a:cs typeface="Lora"/>
                <a:sym typeface="Lora"/>
              </a:rPr>
              <a:t>que </a:t>
            </a:r>
            <a:r>
              <a:rPr lang="es-ES" sz="1500" dirty="0" smtClean="0">
                <a:latin typeface="Lora"/>
                <a:ea typeface="Lora"/>
                <a:cs typeface="Lora"/>
                <a:sym typeface="Lora"/>
              </a:rPr>
              <a:t>lo</a:t>
            </a:r>
            <a:r>
              <a:rPr lang="es" sz="1500" dirty="0" smtClean="0">
                <a:latin typeface="Lora"/>
                <a:ea typeface="Lora"/>
                <a:cs typeface="Lora"/>
                <a:sym typeface="Lora"/>
              </a:rPr>
              <a:t>s </a:t>
            </a:r>
            <a:r>
              <a:rPr lang="es" sz="1500" dirty="0">
                <a:latin typeface="Lora"/>
                <a:ea typeface="Lora"/>
                <a:cs typeface="Lora"/>
                <a:sym typeface="Lora"/>
              </a:rPr>
              <a:t>usuarios puedan meterse a la vez y </a:t>
            </a:r>
            <a:r>
              <a:rPr lang="es-ES" sz="1500" dirty="0" smtClean="0">
                <a:latin typeface="Lora"/>
                <a:ea typeface="Lora"/>
                <a:cs typeface="Lora"/>
                <a:sym typeface="Lora"/>
              </a:rPr>
              <a:t>ver los sitios que haya </a:t>
            </a:r>
            <a:r>
              <a:rPr lang="es" sz="1500" dirty="0" smtClean="0">
                <a:latin typeface="Lora"/>
                <a:ea typeface="Lora"/>
                <a:cs typeface="Lora"/>
                <a:sym typeface="Lora"/>
              </a:rPr>
              <a:t>disponible</a:t>
            </a:r>
            <a:r>
              <a:rPr lang="es-ES" sz="1500" dirty="0" smtClean="0">
                <a:latin typeface="Lora"/>
                <a:ea typeface="Lora"/>
                <a:cs typeface="Lora"/>
                <a:sym typeface="Lora"/>
              </a:rPr>
              <a:t>s</a:t>
            </a:r>
            <a:r>
              <a:rPr lang="es" sz="1500" dirty="0" smtClean="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s" sz="1500" dirty="0">
                <a:latin typeface="Lora"/>
                <a:ea typeface="Lora"/>
                <a:cs typeface="Lora"/>
                <a:sym typeface="Lora"/>
              </a:rPr>
              <a:t>en ese </a:t>
            </a:r>
            <a:r>
              <a:rPr lang="es" sz="1500" dirty="0" smtClean="0">
                <a:latin typeface="Lora"/>
                <a:ea typeface="Lora"/>
                <a:cs typeface="Lora"/>
                <a:sym typeface="Lora"/>
              </a:rPr>
              <a:t>momento</a:t>
            </a:r>
            <a:r>
              <a:rPr lang="es-ES" sz="1500" dirty="0" smtClean="0">
                <a:latin typeface="Lora"/>
                <a:ea typeface="Lora"/>
                <a:cs typeface="Lora"/>
                <a:sym typeface="Lora"/>
              </a:rPr>
              <a:t>.</a:t>
            </a:r>
          </a:p>
          <a:p>
            <a:pPr algn="ctr">
              <a:lnSpc>
                <a:spcPct val="115000"/>
              </a:lnSpc>
              <a:buSzPts val="1100"/>
            </a:pPr>
            <a:endParaRPr lang="es-ES" sz="1500" dirty="0" smtClean="0">
              <a:latin typeface="Lora"/>
              <a:ea typeface="Lora"/>
              <a:cs typeface="Lora"/>
              <a:sym typeface="Lora"/>
            </a:endParaRPr>
          </a:p>
          <a:p>
            <a:pPr algn="ctr">
              <a:lnSpc>
                <a:spcPct val="115000"/>
              </a:lnSpc>
              <a:buSzPts val="1100"/>
            </a:pPr>
            <a:r>
              <a:rPr lang="es-ES" sz="1500" i="1" dirty="0" smtClean="0">
                <a:latin typeface="Lora"/>
                <a:ea typeface="Lora"/>
                <a:cs typeface="Lora"/>
                <a:sym typeface="Lora"/>
              </a:rPr>
              <a:t>“Innovación, eficacia, orientación hacia el usuario”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dirty="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5499" y="2909425"/>
            <a:ext cx="1606650" cy="193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9625" y="445025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5;p22"/>
          <p:cNvSpPr txBox="1">
            <a:spLocks noGrp="1"/>
          </p:cNvSpPr>
          <p:nvPr>
            <p:ph type="title"/>
          </p:nvPr>
        </p:nvSpPr>
        <p:spPr>
          <a:xfrm>
            <a:off x="242126" y="15679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mtClean="0"/>
              <a:t>MISIÓN, VISIÓN Y VALORES</a:t>
            </a:r>
            <a:endParaRPr dirty="0"/>
          </a:p>
        </p:txBody>
      </p:sp>
      <p:sp>
        <p:nvSpPr>
          <p:cNvPr id="5" name="Rectángulo 4"/>
          <p:cNvSpPr/>
          <p:nvPr/>
        </p:nvSpPr>
        <p:spPr>
          <a:xfrm>
            <a:off x="242126" y="1230430"/>
            <a:ext cx="5661717" cy="299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es-ES_tradnl" sz="2400" b="1" dirty="0">
                <a:solidFill>
                  <a:srgbClr val="CACACA"/>
                </a:solidFill>
                <a:latin typeface="Average" charset="0"/>
              </a:rPr>
              <a:t>Misión</a:t>
            </a:r>
            <a:r>
              <a:rPr lang="es-ES_tradnl" sz="1800" dirty="0">
                <a:solidFill>
                  <a:srgbClr val="CACACA"/>
                </a:solidFill>
                <a:latin typeface="Average" charset="0"/>
              </a:rPr>
              <a:t>: ofrecer un servicio de geolocalización para </a:t>
            </a:r>
            <a:r>
              <a:rPr lang="es-ES_tradnl" sz="1800" dirty="0" smtClean="0">
                <a:solidFill>
                  <a:srgbClr val="CACACA"/>
                </a:solidFill>
                <a:latin typeface="Average" charset="0"/>
              </a:rPr>
              <a:t>facilitar el momento de aparcar a los usuarios</a:t>
            </a:r>
          </a:p>
          <a:p>
            <a:pPr>
              <a:spcAft>
                <a:spcPts val="1600"/>
              </a:spcAft>
            </a:pPr>
            <a:r>
              <a:rPr lang="es-ES_tradnl" sz="1800" dirty="0"/>
              <a:t/>
            </a:r>
            <a:br>
              <a:rPr lang="es-ES_tradnl" sz="1800" dirty="0"/>
            </a:br>
            <a:r>
              <a:rPr lang="es-ES_tradnl" sz="2400" b="1" dirty="0">
                <a:solidFill>
                  <a:srgbClr val="CACACA"/>
                </a:solidFill>
                <a:latin typeface="Average" charset="0"/>
              </a:rPr>
              <a:t>Visión</a:t>
            </a:r>
            <a:r>
              <a:rPr lang="es-ES_tradnl" sz="1800" dirty="0">
                <a:solidFill>
                  <a:srgbClr val="CACACA"/>
                </a:solidFill>
                <a:latin typeface="Average" charset="0"/>
              </a:rPr>
              <a:t>: ser líderes en el sector </a:t>
            </a:r>
            <a:r>
              <a:rPr lang="es-ES_tradnl" sz="1800" dirty="0" smtClean="0">
                <a:solidFill>
                  <a:srgbClr val="CACACA"/>
                </a:solidFill>
                <a:latin typeface="Average" charset="0"/>
              </a:rPr>
              <a:t>desarrollando </a:t>
            </a:r>
            <a:r>
              <a:rPr lang="es-ES_tradnl" sz="1800" dirty="0">
                <a:solidFill>
                  <a:srgbClr val="CACACA"/>
                </a:solidFill>
                <a:latin typeface="Average" charset="0"/>
              </a:rPr>
              <a:t>un servicio único para ahorrar tu tiempo en aparcar</a:t>
            </a:r>
            <a:endParaRPr lang="es-ES_tradnl" sz="1800" dirty="0"/>
          </a:p>
          <a:p>
            <a:pPr>
              <a:spcAft>
                <a:spcPts val="1600"/>
              </a:spcAft>
            </a:pPr>
            <a:r>
              <a:rPr lang="es-ES_tradnl" sz="1800" dirty="0"/>
              <a:t/>
            </a:r>
            <a:br>
              <a:rPr lang="es-ES_tradnl" sz="1800" dirty="0"/>
            </a:br>
            <a:r>
              <a:rPr lang="es-ES_tradnl" sz="2400" b="1" dirty="0">
                <a:solidFill>
                  <a:srgbClr val="CACACA"/>
                </a:solidFill>
                <a:latin typeface="Average" charset="0"/>
              </a:rPr>
              <a:t>Valores</a:t>
            </a:r>
            <a:r>
              <a:rPr lang="es-ES_tradnl" sz="1800" dirty="0">
                <a:solidFill>
                  <a:srgbClr val="CACACA"/>
                </a:solidFill>
                <a:latin typeface="Average" charset="0"/>
              </a:rPr>
              <a:t>: calidad, innovación, eficacia, orientación hacia el usuario</a:t>
            </a:r>
            <a:endParaRPr lang="es-ES_tradnl" sz="1800" dirty="0">
              <a:effectLst/>
            </a:endParaRPr>
          </a:p>
        </p:txBody>
      </p:sp>
      <p:pic>
        <p:nvPicPr>
          <p:cNvPr id="2050" name="Picture 2" descr="https://lh5.googleusercontent.com/nOviv83iYP5-gl8h81GYMUDXoTwUipAu0C0dc4Zt3a3Xid_jGU8JU_pLpAolZ2FokUCXGHSksLh91uDG1X9LxJXPHquxLpziYacodOEqSsSRunyFrHO8xIh6fji1mRL5_FM_L7OmQP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632" y="443140"/>
            <a:ext cx="2660094" cy="195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59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BUYER PERSONA</a:t>
            </a:r>
            <a:endParaRPr dirty="0"/>
          </a:p>
        </p:txBody>
      </p:sp>
      <p:pic>
        <p:nvPicPr>
          <p:cNvPr id="146" name="Google Shape;1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50250"/>
            <a:ext cx="3426000" cy="1963800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7" name="Google Shape;14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0362" y="602963"/>
            <a:ext cx="2194637" cy="1234200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8" name="Google Shape;14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616300"/>
            <a:ext cx="1353725" cy="1353725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9" name="Google Shape;14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82999" y="2772125"/>
            <a:ext cx="2028600" cy="1181704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09102" y="3494275"/>
            <a:ext cx="2011255" cy="1140825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95144" y="3953825"/>
            <a:ext cx="1008813" cy="867575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2" name="Google Shape;152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45574" y="2020174"/>
            <a:ext cx="2011250" cy="1423951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3" name="Google Shape;153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67474" y="1631300"/>
            <a:ext cx="1825320" cy="1140825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4580" y="387390"/>
            <a:ext cx="8520600" cy="572700"/>
          </a:xfrm>
        </p:spPr>
        <p:txBody>
          <a:bodyPr/>
          <a:lstStyle/>
          <a:p>
            <a:r>
              <a:rPr lang="es" dirty="0"/>
              <a:t>PRECIO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11700" y="2139601"/>
            <a:ext cx="8520600" cy="3416400"/>
          </a:xfrm>
        </p:spPr>
        <p:txBody>
          <a:bodyPr/>
          <a:lstStyle/>
          <a:p>
            <a:r>
              <a:rPr lang="es-ES_tradnl" dirty="0" smtClean="0"/>
              <a:t>E-Park no cobra gastos de gestión</a:t>
            </a:r>
          </a:p>
          <a:p>
            <a:endParaRPr lang="es-ES_tradnl" dirty="0" smtClean="0"/>
          </a:p>
          <a:p>
            <a:r>
              <a:rPr lang="es-ES_tradnl" dirty="0" smtClean="0"/>
              <a:t>Precio basándonos en el coste por zona y tipo en función de emisión del vehículo</a:t>
            </a:r>
          </a:p>
          <a:p>
            <a:endParaRPr lang="es-ES_tradnl" dirty="0" smtClean="0"/>
          </a:p>
          <a:p>
            <a:pPr lvl="0"/>
            <a:r>
              <a:rPr lang="es-ES_tradnl" dirty="0"/>
              <a:t>5% de comisión por cada cobro de aparcamiento al Ayuntamiento de Madrid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</p:txBody>
      </p:sp>
      <p:pic>
        <p:nvPicPr>
          <p:cNvPr id="4" name="Google Shape;18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71144" y="353278"/>
            <a:ext cx="2661156" cy="1786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101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C</a:t>
            </a:r>
            <a:r>
              <a:rPr lang="es-ES" dirty="0" smtClean="0"/>
              <a:t>OSTES FIJOS</a:t>
            </a:r>
            <a:endParaRPr dirty="0"/>
          </a:p>
        </p:txBody>
      </p:sp>
      <p:sp>
        <p:nvSpPr>
          <p:cNvPr id="186" name="Google Shape;18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35% sobre la ganancia ( 5.390€ diaria) ( 150.920€ mensual)</a:t>
            </a: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87" name="Google Shape;18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0070" y="327991"/>
            <a:ext cx="2236291" cy="148489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8" name="Google Shape;188;p27"/>
          <p:cNvGraphicFramePr/>
          <p:nvPr>
            <p:extLst>
              <p:ext uri="{D42A27DB-BD31-4B8C-83A1-F6EECF244321}">
                <p14:modId xmlns:p14="http://schemas.microsoft.com/office/powerpoint/2010/main" val="2110351522"/>
              </p:ext>
            </p:extLst>
          </p:nvPr>
        </p:nvGraphicFramePr>
        <p:xfrm>
          <a:off x="952500" y="2422398"/>
          <a:ext cx="7239000" cy="1487364"/>
        </p:xfrm>
        <a:graphic>
          <a:graphicData uri="http://schemas.openxmlformats.org/drawingml/2006/table">
            <a:tbl>
              <a:tblPr>
                <a:noFill/>
                <a:tableStyleId>{EC931518-4654-4400-B969-2AD8D415808F}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dirty="0" smtClean="0">
                          <a:solidFill>
                            <a:srgbClr val="FFFFFF"/>
                          </a:solidFill>
                        </a:rPr>
                        <a:t>Comunicación</a:t>
                      </a:r>
                      <a:r>
                        <a:rPr lang="es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s" dirty="0">
                          <a:solidFill>
                            <a:srgbClr val="FFFFFF"/>
                          </a:solidFill>
                        </a:rPr>
                        <a:t>(15%)</a:t>
                      </a:r>
                      <a:endParaRPr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s" dirty="0">
                          <a:solidFill>
                            <a:schemeClr val="dk1"/>
                          </a:solidFill>
                        </a:rPr>
                        <a:t>Desarrollo y mantenimiento del software (20%)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s" dirty="0">
                          <a:solidFill>
                            <a:schemeClr val="dk1"/>
                          </a:solidFill>
                        </a:rPr>
                        <a:t>Salario del personal</a:t>
                      </a:r>
                      <a:endParaRPr dirty="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4572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"/>
                        <a:buChar char="●"/>
                      </a:pPr>
                      <a:r>
                        <a:rPr lang="es" sz="18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40% ( 2.156€)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"/>
                        <a:buChar char="●"/>
                      </a:pPr>
                      <a:r>
                        <a:rPr lang="es" sz="18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60% ( 3.234€ )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"/>
                        <a:buChar char="●"/>
                      </a:pPr>
                      <a:r>
                        <a:rPr lang="es" sz="18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2.695€ (por persona)</a:t>
                      </a:r>
                      <a:endParaRPr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329</Words>
  <Application>Microsoft Macintosh PowerPoint</Application>
  <PresentationFormat>Presentación en pantalla (16:9)</PresentationFormat>
  <Paragraphs>77</Paragraphs>
  <Slides>15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Average</vt:lpstr>
      <vt:lpstr>Lora</vt:lpstr>
      <vt:lpstr>Oswald</vt:lpstr>
      <vt:lpstr>Roboto</vt:lpstr>
      <vt:lpstr>Arial</vt:lpstr>
      <vt:lpstr>Slate</vt:lpstr>
      <vt:lpstr>Geoparking</vt:lpstr>
      <vt:lpstr>ÍNDICE</vt:lpstr>
      <vt:lpstr>GEOPARKING</vt:lpstr>
      <vt:lpstr>VALOR DE MARCA</vt:lpstr>
      <vt:lpstr>PROPUESTA DE VALOR</vt:lpstr>
      <vt:lpstr>MISIÓN, VISIÓN Y VALORES</vt:lpstr>
      <vt:lpstr>BUYER PERSONA</vt:lpstr>
      <vt:lpstr>PRECIO</vt:lpstr>
      <vt:lpstr>COSTES FIJOS</vt:lpstr>
      <vt:lpstr>PRECIO</vt:lpstr>
      <vt:lpstr>PRECIO</vt:lpstr>
      <vt:lpstr>Presentación de PowerPoint</vt:lpstr>
      <vt:lpstr>COMUNICACIÓN</vt:lpstr>
      <vt:lpstr>COMUNICACIÓN  </vt:lpstr>
      <vt:lpstr>DISTRIBUCIÓN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Geoparking</dc:title>
  <cp:lastModifiedBy>FERNANDO ORTIZ DE PEDRO</cp:lastModifiedBy>
  <cp:revision>14</cp:revision>
  <dcterms:modified xsi:type="dcterms:W3CDTF">2020-11-30T18:06:27Z</dcterms:modified>
</cp:coreProperties>
</file>